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3" r:id="rId5"/>
    <p:sldId id="260" r:id="rId6"/>
    <p:sldId id="259" r:id="rId7"/>
    <p:sldId id="264" r:id="rId8"/>
    <p:sldId id="261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9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ienkedenbesten\Documents\Fortius%20saldi%20balans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omzet</a:t>
            </a:r>
            <a:r>
              <a:rPr lang="en-US" baseline="0"/>
              <a:t> ALS % VAN TOTAL OMZET TBV VERDELING BIJDRAGE AAN INDIRECTE KOSTEN</a:t>
            </a:r>
            <a:endParaRPr lang="en-US"/>
          </a:p>
        </c:rich>
      </c:tx>
      <c:layout>
        <c:manualLayout>
          <c:xMode val="edge"/>
          <c:yMode val="edge"/>
          <c:x val="0.2308443449559725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373195706405312"/>
          <c:y val="0.23767688774220072"/>
          <c:w val="0.56650005792012892"/>
          <c:h val="0.71020286272613775"/>
        </c:manualLayout>
      </c:layout>
      <c:pieChart>
        <c:varyColors val="1"/>
        <c:ser>
          <c:idx val="0"/>
          <c:order val="0"/>
          <c:tx>
            <c:strRef>
              <c:f>'3. omzet per act'!$D$31</c:f>
              <c:strCache>
                <c:ptCount val="1"/>
                <c:pt idx="0">
                  <c:v>omzet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690-9C4A-89C4-D00B7BB6E8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690-9C4A-89C4-D00B7BB6E8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690-9C4A-89C4-D00B7BB6E8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690-9C4A-89C4-D00B7BB6E8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'3. omzet per act'!$C$32:$C$35</c:f>
              <c:strCache>
                <c:ptCount val="4"/>
                <c:pt idx="0">
                  <c:v>Atletiek</c:v>
                </c:pt>
                <c:pt idx="1">
                  <c:v>Worstelen</c:v>
                </c:pt>
                <c:pt idx="2">
                  <c:v>Groepslessen</c:v>
                </c:pt>
                <c:pt idx="3">
                  <c:v>Fitness</c:v>
                </c:pt>
              </c:strCache>
            </c:strRef>
          </c:cat>
          <c:val>
            <c:numRef>
              <c:f>'3. omzet per act'!$D$32:$D$35</c:f>
              <c:numCache>
                <c:formatCode>#,##0.00</c:formatCode>
                <c:ptCount val="4"/>
                <c:pt idx="0">
                  <c:v>166618.63999999998</c:v>
                </c:pt>
                <c:pt idx="1">
                  <c:v>6702.9100000000008</c:v>
                </c:pt>
                <c:pt idx="2" formatCode="General">
                  <c:v>39915.589999999997</c:v>
                </c:pt>
                <c:pt idx="3" formatCode="General">
                  <c:v>88422.27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690-9C4A-89C4-D00B7BB6E8F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958802472781617"/>
          <c:y val="0.1697265803275595"/>
          <c:w val="0.59478792259260282"/>
          <c:h val="5.4795410167860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AB2A2-0359-455C-B667-5A9FACDA93C8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27C289-64AF-437B-AF7D-3567EAE94CC2}">
      <dgm:prSet/>
      <dgm:spPr/>
      <dgm:t>
        <a:bodyPr/>
        <a:lstStyle/>
        <a:p>
          <a:r>
            <a:rPr lang="nl-NL" dirty="0"/>
            <a:t>Contributie inkomsten lagen eerste kwartalen van 2023 ver achter bij de begroting en zijn iets gecompenseerd door verhoging per kwartaal 3 2023</a:t>
          </a:r>
          <a:endParaRPr lang="en-US" dirty="0"/>
        </a:p>
      </dgm:t>
    </dgm:pt>
    <dgm:pt modelId="{B239DAF5-C566-4046-842E-25A9409914B1}" type="parTrans" cxnId="{DD835623-3C80-4437-B211-BA576E400440}">
      <dgm:prSet/>
      <dgm:spPr/>
      <dgm:t>
        <a:bodyPr/>
        <a:lstStyle/>
        <a:p>
          <a:endParaRPr lang="en-US"/>
        </a:p>
      </dgm:t>
    </dgm:pt>
    <dgm:pt modelId="{B7529FC3-39DD-462D-B494-3055EE6EBFF9}" type="sibTrans" cxnId="{DD835623-3C80-4437-B211-BA576E400440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42AB323A-A6D9-4579-BD8A-B815ED09E156}">
      <dgm:prSet/>
      <dgm:spPr/>
      <dgm:t>
        <a:bodyPr/>
        <a:lstStyle/>
        <a:p>
          <a:r>
            <a:rPr lang="nl-NL"/>
            <a:t>Omzet kantine gestegen ten opzichte van het jaar 2022 (deels covid-maatregelen, niet meer in 2023)</a:t>
          </a:r>
          <a:endParaRPr lang="en-US"/>
        </a:p>
      </dgm:t>
    </dgm:pt>
    <dgm:pt modelId="{58DCA199-AAED-4B08-9F4C-D480FB35AD36}" type="parTrans" cxnId="{F43709DE-4240-47F8-83C1-1F02C6F284D8}">
      <dgm:prSet/>
      <dgm:spPr/>
      <dgm:t>
        <a:bodyPr/>
        <a:lstStyle/>
        <a:p>
          <a:endParaRPr lang="en-US"/>
        </a:p>
      </dgm:t>
    </dgm:pt>
    <dgm:pt modelId="{96DDBDC0-6651-4321-8FB8-DC447411F71C}" type="sibTrans" cxnId="{F43709DE-4240-47F8-83C1-1F02C6F284D8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2347D46F-DDD4-4402-AF17-59D34BFA23E1}">
      <dgm:prSet/>
      <dgm:spPr/>
      <dgm:t>
        <a:bodyPr/>
        <a:lstStyle/>
        <a:p>
          <a:r>
            <a:rPr lang="nl-NL"/>
            <a:t>Forse bedragen geïnvesteerd in materialen voor alle disciplines; atletiek (materialen + pilot massages), fitness (apparaten), groepslessen (onder andere geluidsinstallatie)</a:t>
          </a:r>
          <a:endParaRPr lang="en-US"/>
        </a:p>
      </dgm:t>
    </dgm:pt>
    <dgm:pt modelId="{4D9DAE1D-0613-487B-AFCE-D9A374A44EC6}" type="parTrans" cxnId="{D98F4543-4E95-411E-9F63-057F644FAB9B}">
      <dgm:prSet/>
      <dgm:spPr/>
      <dgm:t>
        <a:bodyPr/>
        <a:lstStyle/>
        <a:p>
          <a:endParaRPr lang="en-US"/>
        </a:p>
      </dgm:t>
    </dgm:pt>
    <dgm:pt modelId="{BC79A0DA-9524-4DAC-9D58-D0A0430D2D12}" type="sibTrans" cxnId="{D98F4543-4E95-411E-9F63-057F644FAB9B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9DE29BD9-7E02-48CE-B60E-E6D4C188FD40}">
      <dgm:prSet/>
      <dgm:spPr/>
      <dgm:t>
        <a:bodyPr/>
        <a:lstStyle/>
        <a:p>
          <a:r>
            <a:rPr lang="en-US" dirty="0" err="1"/>
            <a:t>Huur</a:t>
          </a:r>
          <a:r>
            <a:rPr lang="en-US" dirty="0"/>
            <a:t> van het </a:t>
          </a:r>
          <a:r>
            <a:rPr lang="en-US" dirty="0" err="1"/>
            <a:t>gebouw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de </a:t>
          </a:r>
          <a:r>
            <a:rPr lang="en-US" dirty="0" err="1"/>
            <a:t>bondsgelden</a:t>
          </a:r>
          <a:r>
            <a:rPr lang="en-US" dirty="0"/>
            <a:t> </a:t>
          </a:r>
          <a:r>
            <a:rPr lang="en-US" dirty="0" err="1"/>
            <a:t>liggen</a:t>
          </a:r>
          <a:r>
            <a:rPr lang="en-US" dirty="0"/>
            <a:t> </a:t>
          </a:r>
          <a:r>
            <a:rPr lang="en-US" dirty="0" err="1"/>
            <a:t>iets</a:t>
          </a:r>
          <a:r>
            <a:rPr lang="en-US" dirty="0"/>
            <a:t> </a:t>
          </a:r>
          <a:r>
            <a:rPr lang="en-US" dirty="0" err="1"/>
            <a:t>hoger</a:t>
          </a:r>
          <a:r>
            <a:rPr lang="en-US" dirty="0"/>
            <a:t> dan </a:t>
          </a:r>
          <a:r>
            <a:rPr lang="en-US" dirty="0" err="1"/>
            <a:t>begroot</a:t>
          </a:r>
          <a:r>
            <a:rPr lang="en-US" dirty="0"/>
            <a:t>.</a:t>
          </a:r>
        </a:p>
      </dgm:t>
    </dgm:pt>
    <dgm:pt modelId="{7EDEB886-DE8E-49C1-98E8-264499026ABD}" type="parTrans" cxnId="{43E83A31-BF59-4914-9156-A4539231AE13}">
      <dgm:prSet/>
      <dgm:spPr/>
      <dgm:t>
        <a:bodyPr/>
        <a:lstStyle/>
        <a:p>
          <a:endParaRPr lang="en-US"/>
        </a:p>
      </dgm:t>
    </dgm:pt>
    <dgm:pt modelId="{4F5BFA01-1A6F-483A-9E90-8216B5669668}" type="sibTrans" cxnId="{43E83A31-BF59-4914-9156-A4539231AE13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8E952394-40F0-9743-9A1D-7BD590D7193A}" type="pres">
      <dgm:prSet presAssocID="{419AB2A2-0359-455C-B667-5A9FACDA93C8}" presName="Name0" presStyleCnt="0">
        <dgm:presLayoutVars>
          <dgm:animLvl val="lvl"/>
          <dgm:resizeHandles val="exact"/>
        </dgm:presLayoutVars>
      </dgm:prSet>
      <dgm:spPr/>
    </dgm:pt>
    <dgm:pt modelId="{E7618342-9649-6345-8DD4-119BF6EAD243}" type="pres">
      <dgm:prSet presAssocID="{AC27C289-64AF-437B-AF7D-3567EAE94CC2}" presName="compositeNode" presStyleCnt="0">
        <dgm:presLayoutVars>
          <dgm:bulletEnabled val="1"/>
        </dgm:presLayoutVars>
      </dgm:prSet>
      <dgm:spPr/>
    </dgm:pt>
    <dgm:pt modelId="{94147217-4F20-BF44-A826-88F9A04EA6E3}" type="pres">
      <dgm:prSet presAssocID="{AC27C289-64AF-437B-AF7D-3567EAE94CC2}" presName="bgRect" presStyleLbl="alignNode1" presStyleIdx="0" presStyleCnt="4"/>
      <dgm:spPr/>
    </dgm:pt>
    <dgm:pt modelId="{6A48BD69-8A07-3C4E-910B-673B042D65C6}" type="pres">
      <dgm:prSet presAssocID="{B7529FC3-39DD-462D-B494-3055EE6EBFF9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33305710-9D56-5240-BEBE-86E9BAF9DFE9}" type="pres">
      <dgm:prSet presAssocID="{AC27C289-64AF-437B-AF7D-3567EAE94CC2}" presName="nodeRect" presStyleLbl="alignNode1" presStyleIdx="0" presStyleCnt="4">
        <dgm:presLayoutVars>
          <dgm:bulletEnabled val="1"/>
        </dgm:presLayoutVars>
      </dgm:prSet>
      <dgm:spPr/>
    </dgm:pt>
    <dgm:pt modelId="{9F1C7512-C110-5849-8EF8-66FCC6F37D3C}" type="pres">
      <dgm:prSet presAssocID="{B7529FC3-39DD-462D-B494-3055EE6EBFF9}" presName="sibTrans" presStyleCnt="0"/>
      <dgm:spPr/>
    </dgm:pt>
    <dgm:pt modelId="{F21D9065-277E-6B45-9B75-D8E9F8A95FB4}" type="pres">
      <dgm:prSet presAssocID="{42AB323A-A6D9-4579-BD8A-B815ED09E156}" presName="compositeNode" presStyleCnt="0">
        <dgm:presLayoutVars>
          <dgm:bulletEnabled val="1"/>
        </dgm:presLayoutVars>
      </dgm:prSet>
      <dgm:spPr/>
    </dgm:pt>
    <dgm:pt modelId="{9FF95445-E2C6-2F41-9C88-0E74F83F613B}" type="pres">
      <dgm:prSet presAssocID="{42AB323A-A6D9-4579-BD8A-B815ED09E156}" presName="bgRect" presStyleLbl="alignNode1" presStyleIdx="1" presStyleCnt="4"/>
      <dgm:spPr/>
    </dgm:pt>
    <dgm:pt modelId="{EDF2586F-7F4A-A443-9ABD-40BEF650D033}" type="pres">
      <dgm:prSet presAssocID="{96DDBDC0-6651-4321-8FB8-DC447411F71C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803140CC-6E6F-DF4A-B212-DD1E6810C5D9}" type="pres">
      <dgm:prSet presAssocID="{42AB323A-A6D9-4579-BD8A-B815ED09E156}" presName="nodeRect" presStyleLbl="alignNode1" presStyleIdx="1" presStyleCnt="4">
        <dgm:presLayoutVars>
          <dgm:bulletEnabled val="1"/>
        </dgm:presLayoutVars>
      </dgm:prSet>
      <dgm:spPr/>
    </dgm:pt>
    <dgm:pt modelId="{ED61C3EB-CA27-5D4A-8D1B-1C195BFB6A47}" type="pres">
      <dgm:prSet presAssocID="{96DDBDC0-6651-4321-8FB8-DC447411F71C}" presName="sibTrans" presStyleCnt="0"/>
      <dgm:spPr/>
    </dgm:pt>
    <dgm:pt modelId="{D68A7353-6C26-F748-989D-113E4E2D319F}" type="pres">
      <dgm:prSet presAssocID="{2347D46F-DDD4-4402-AF17-59D34BFA23E1}" presName="compositeNode" presStyleCnt="0">
        <dgm:presLayoutVars>
          <dgm:bulletEnabled val="1"/>
        </dgm:presLayoutVars>
      </dgm:prSet>
      <dgm:spPr/>
    </dgm:pt>
    <dgm:pt modelId="{58727CE5-EE2D-C14A-A89E-4C8C266A1C29}" type="pres">
      <dgm:prSet presAssocID="{2347D46F-DDD4-4402-AF17-59D34BFA23E1}" presName="bgRect" presStyleLbl="alignNode1" presStyleIdx="2" presStyleCnt="4"/>
      <dgm:spPr/>
    </dgm:pt>
    <dgm:pt modelId="{91428DD0-B784-884C-AD89-8692FBC71529}" type="pres">
      <dgm:prSet presAssocID="{BC79A0DA-9524-4DAC-9D58-D0A0430D2D12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DC319817-FB40-144A-8FBB-781F9AC5718C}" type="pres">
      <dgm:prSet presAssocID="{2347D46F-DDD4-4402-AF17-59D34BFA23E1}" presName="nodeRect" presStyleLbl="alignNode1" presStyleIdx="2" presStyleCnt="4">
        <dgm:presLayoutVars>
          <dgm:bulletEnabled val="1"/>
        </dgm:presLayoutVars>
      </dgm:prSet>
      <dgm:spPr/>
    </dgm:pt>
    <dgm:pt modelId="{09EEA025-1C08-C64A-B72D-D9F978640338}" type="pres">
      <dgm:prSet presAssocID="{BC79A0DA-9524-4DAC-9D58-D0A0430D2D12}" presName="sibTrans" presStyleCnt="0"/>
      <dgm:spPr/>
    </dgm:pt>
    <dgm:pt modelId="{A02C354F-B3B4-0A44-ADA9-0ADADB476870}" type="pres">
      <dgm:prSet presAssocID="{9DE29BD9-7E02-48CE-B60E-E6D4C188FD40}" presName="compositeNode" presStyleCnt="0">
        <dgm:presLayoutVars>
          <dgm:bulletEnabled val="1"/>
        </dgm:presLayoutVars>
      </dgm:prSet>
      <dgm:spPr/>
    </dgm:pt>
    <dgm:pt modelId="{4F9F5C7E-96E4-444F-90A3-93E7CAA20B64}" type="pres">
      <dgm:prSet presAssocID="{9DE29BD9-7E02-48CE-B60E-E6D4C188FD40}" presName="bgRect" presStyleLbl="alignNode1" presStyleIdx="3" presStyleCnt="4"/>
      <dgm:spPr/>
    </dgm:pt>
    <dgm:pt modelId="{92B950F4-4755-2245-A81D-32221CB4838C}" type="pres">
      <dgm:prSet presAssocID="{4F5BFA01-1A6F-483A-9E90-8216B5669668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65A09B71-50E2-9749-AC9D-E1A0B2DF1587}" type="pres">
      <dgm:prSet presAssocID="{9DE29BD9-7E02-48CE-B60E-E6D4C188FD40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4859030A-C961-0D43-9613-8E7771C390BC}" type="presOf" srcId="{42AB323A-A6D9-4579-BD8A-B815ED09E156}" destId="{803140CC-6E6F-DF4A-B212-DD1E6810C5D9}" srcOrd="1" destOrd="0" presId="urn:microsoft.com/office/officeart/2016/7/layout/LinearBlockProcessNumbered"/>
    <dgm:cxn modelId="{DD835623-3C80-4437-B211-BA576E400440}" srcId="{419AB2A2-0359-455C-B667-5A9FACDA93C8}" destId="{AC27C289-64AF-437B-AF7D-3567EAE94CC2}" srcOrd="0" destOrd="0" parTransId="{B239DAF5-C566-4046-842E-25A9409914B1}" sibTransId="{B7529FC3-39DD-462D-B494-3055EE6EBFF9}"/>
    <dgm:cxn modelId="{43E83A31-BF59-4914-9156-A4539231AE13}" srcId="{419AB2A2-0359-455C-B667-5A9FACDA93C8}" destId="{9DE29BD9-7E02-48CE-B60E-E6D4C188FD40}" srcOrd="3" destOrd="0" parTransId="{7EDEB886-DE8E-49C1-98E8-264499026ABD}" sibTransId="{4F5BFA01-1A6F-483A-9E90-8216B5669668}"/>
    <dgm:cxn modelId="{A6B54C39-BF5E-B447-8FE8-99CF22777BA7}" type="presOf" srcId="{2347D46F-DDD4-4402-AF17-59D34BFA23E1}" destId="{DC319817-FB40-144A-8FBB-781F9AC5718C}" srcOrd="1" destOrd="0" presId="urn:microsoft.com/office/officeart/2016/7/layout/LinearBlockProcessNumbered"/>
    <dgm:cxn modelId="{D98F4543-4E95-411E-9F63-057F644FAB9B}" srcId="{419AB2A2-0359-455C-B667-5A9FACDA93C8}" destId="{2347D46F-DDD4-4402-AF17-59D34BFA23E1}" srcOrd="2" destOrd="0" parTransId="{4D9DAE1D-0613-487B-AFCE-D9A374A44EC6}" sibTransId="{BC79A0DA-9524-4DAC-9D58-D0A0430D2D12}"/>
    <dgm:cxn modelId="{C02F1B68-178C-2A4D-9680-B22481531E18}" type="presOf" srcId="{419AB2A2-0359-455C-B667-5A9FACDA93C8}" destId="{8E952394-40F0-9743-9A1D-7BD590D7193A}" srcOrd="0" destOrd="0" presId="urn:microsoft.com/office/officeart/2016/7/layout/LinearBlockProcessNumbered"/>
    <dgm:cxn modelId="{121FEA57-2B1E-F947-9631-CB8834867AEC}" type="presOf" srcId="{2347D46F-DDD4-4402-AF17-59D34BFA23E1}" destId="{58727CE5-EE2D-C14A-A89E-4C8C266A1C29}" srcOrd="0" destOrd="0" presId="urn:microsoft.com/office/officeart/2016/7/layout/LinearBlockProcessNumbered"/>
    <dgm:cxn modelId="{255B3D7C-64D7-8A40-9078-A7A1F3EEA384}" type="presOf" srcId="{9DE29BD9-7E02-48CE-B60E-E6D4C188FD40}" destId="{4F9F5C7E-96E4-444F-90A3-93E7CAA20B64}" srcOrd="0" destOrd="0" presId="urn:microsoft.com/office/officeart/2016/7/layout/LinearBlockProcessNumbered"/>
    <dgm:cxn modelId="{A8A4817C-3A99-A84E-B673-D1B5B30DC838}" type="presOf" srcId="{AC27C289-64AF-437B-AF7D-3567EAE94CC2}" destId="{33305710-9D56-5240-BEBE-86E9BAF9DFE9}" srcOrd="1" destOrd="0" presId="urn:microsoft.com/office/officeart/2016/7/layout/LinearBlockProcessNumbered"/>
    <dgm:cxn modelId="{2DAA7887-21F8-844F-89C2-6DE37780CAEA}" type="presOf" srcId="{96DDBDC0-6651-4321-8FB8-DC447411F71C}" destId="{EDF2586F-7F4A-A443-9ABD-40BEF650D033}" srcOrd="0" destOrd="0" presId="urn:microsoft.com/office/officeart/2016/7/layout/LinearBlockProcessNumbered"/>
    <dgm:cxn modelId="{5C234D90-3A4F-3649-A64D-4725014D321C}" type="presOf" srcId="{42AB323A-A6D9-4579-BD8A-B815ED09E156}" destId="{9FF95445-E2C6-2F41-9C88-0E74F83F613B}" srcOrd="0" destOrd="0" presId="urn:microsoft.com/office/officeart/2016/7/layout/LinearBlockProcessNumbered"/>
    <dgm:cxn modelId="{BF67B090-547C-9544-BE7C-30F93B0383DF}" type="presOf" srcId="{4F5BFA01-1A6F-483A-9E90-8216B5669668}" destId="{92B950F4-4755-2245-A81D-32221CB4838C}" srcOrd="0" destOrd="0" presId="urn:microsoft.com/office/officeart/2016/7/layout/LinearBlockProcessNumbered"/>
    <dgm:cxn modelId="{1FC028C5-095A-AA49-B272-C44E210AB444}" type="presOf" srcId="{AC27C289-64AF-437B-AF7D-3567EAE94CC2}" destId="{94147217-4F20-BF44-A826-88F9A04EA6E3}" srcOrd="0" destOrd="0" presId="urn:microsoft.com/office/officeart/2016/7/layout/LinearBlockProcessNumbered"/>
    <dgm:cxn modelId="{59B280D5-E0D0-1D44-9ABD-1ECC9F896C94}" type="presOf" srcId="{B7529FC3-39DD-462D-B494-3055EE6EBFF9}" destId="{6A48BD69-8A07-3C4E-910B-673B042D65C6}" srcOrd="0" destOrd="0" presId="urn:microsoft.com/office/officeart/2016/7/layout/LinearBlockProcessNumbered"/>
    <dgm:cxn modelId="{5F64C6DB-3BE5-1743-9246-CA43B1FD2D4A}" type="presOf" srcId="{BC79A0DA-9524-4DAC-9D58-D0A0430D2D12}" destId="{91428DD0-B784-884C-AD89-8692FBC71529}" srcOrd="0" destOrd="0" presId="urn:microsoft.com/office/officeart/2016/7/layout/LinearBlockProcessNumbered"/>
    <dgm:cxn modelId="{F43709DE-4240-47F8-83C1-1F02C6F284D8}" srcId="{419AB2A2-0359-455C-B667-5A9FACDA93C8}" destId="{42AB323A-A6D9-4579-BD8A-B815ED09E156}" srcOrd="1" destOrd="0" parTransId="{58DCA199-AAED-4B08-9F4C-D480FB35AD36}" sibTransId="{96DDBDC0-6651-4321-8FB8-DC447411F71C}"/>
    <dgm:cxn modelId="{2EF583E2-2E29-B34A-AFA3-63569296614D}" type="presOf" srcId="{9DE29BD9-7E02-48CE-B60E-E6D4C188FD40}" destId="{65A09B71-50E2-9749-AC9D-E1A0B2DF1587}" srcOrd="1" destOrd="0" presId="urn:microsoft.com/office/officeart/2016/7/layout/LinearBlockProcessNumbered"/>
    <dgm:cxn modelId="{EAFA706A-C8A1-1B40-8506-F216286E41E9}" type="presParOf" srcId="{8E952394-40F0-9743-9A1D-7BD590D7193A}" destId="{E7618342-9649-6345-8DD4-119BF6EAD243}" srcOrd="0" destOrd="0" presId="urn:microsoft.com/office/officeart/2016/7/layout/LinearBlockProcessNumbered"/>
    <dgm:cxn modelId="{C58763CF-D9FC-1345-BEA8-FEA26CEA83B6}" type="presParOf" srcId="{E7618342-9649-6345-8DD4-119BF6EAD243}" destId="{94147217-4F20-BF44-A826-88F9A04EA6E3}" srcOrd="0" destOrd="0" presId="urn:microsoft.com/office/officeart/2016/7/layout/LinearBlockProcessNumbered"/>
    <dgm:cxn modelId="{0D404E96-7042-F04B-BC2F-EF3D263D55CF}" type="presParOf" srcId="{E7618342-9649-6345-8DD4-119BF6EAD243}" destId="{6A48BD69-8A07-3C4E-910B-673B042D65C6}" srcOrd="1" destOrd="0" presId="urn:microsoft.com/office/officeart/2016/7/layout/LinearBlockProcessNumbered"/>
    <dgm:cxn modelId="{16391396-327F-D940-9990-370F41B9016A}" type="presParOf" srcId="{E7618342-9649-6345-8DD4-119BF6EAD243}" destId="{33305710-9D56-5240-BEBE-86E9BAF9DFE9}" srcOrd="2" destOrd="0" presId="urn:microsoft.com/office/officeart/2016/7/layout/LinearBlockProcessNumbered"/>
    <dgm:cxn modelId="{CC4430B3-2157-8847-8A62-F7C56F16CD63}" type="presParOf" srcId="{8E952394-40F0-9743-9A1D-7BD590D7193A}" destId="{9F1C7512-C110-5849-8EF8-66FCC6F37D3C}" srcOrd="1" destOrd="0" presId="urn:microsoft.com/office/officeart/2016/7/layout/LinearBlockProcessNumbered"/>
    <dgm:cxn modelId="{83D1DD19-E707-274E-98A6-AB61310E3AA2}" type="presParOf" srcId="{8E952394-40F0-9743-9A1D-7BD590D7193A}" destId="{F21D9065-277E-6B45-9B75-D8E9F8A95FB4}" srcOrd="2" destOrd="0" presId="urn:microsoft.com/office/officeart/2016/7/layout/LinearBlockProcessNumbered"/>
    <dgm:cxn modelId="{4374276C-2C1E-714F-8950-BE0680160FE2}" type="presParOf" srcId="{F21D9065-277E-6B45-9B75-D8E9F8A95FB4}" destId="{9FF95445-E2C6-2F41-9C88-0E74F83F613B}" srcOrd="0" destOrd="0" presId="urn:microsoft.com/office/officeart/2016/7/layout/LinearBlockProcessNumbered"/>
    <dgm:cxn modelId="{04E10AE8-1A65-E945-84AC-EFCAA5EA10FB}" type="presParOf" srcId="{F21D9065-277E-6B45-9B75-D8E9F8A95FB4}" destId="{EDF2586F-7F4A-A443-9ABD-40BEF650D033}" srcOrd="1" destOrd="0" presId="urn:microsoft.com/office/officeart/2016/7/layout/LinearBlockProcessNumbered"/>
    <dgm:cxn modelId="{DD6004F3-AAB1-454C-B14A-6F05D41CC5F8}" type="presParOf" srcId="{F21D9065-277E-6B45-9B75-D8E9F8A95FB4}" destId="{803140CC-6E6F-DF4A-B212-DD1E6810C5D9}" srcOrd="2" destOrd="0" presId="urn:microsoft.com/office/officeart/2016/7/layout/LinearBlockProcessNumbered"/>
    <dgm:cxn modelId="{3CF1C757-0838-0F41-98D0-790169F3B40A}" type="presParOf" srcId="{8E952394-40F0-9743-9A1D-7BD590D7193A}" destId="{ED61C3EB-CA27-5D4A-8D1B-1C195BFB6A47}" srcOrd="3" destOrd="0" presId="urn:microsoft.com/office/officeart/2016/7/layout/LinearBlockProcessNumbered"/>
    <dgm:cxn modelId="{81F7A90D-C1B2-8044-8DAE-C8109EE49E7A}" type="presParOf" srcId="{8E952394-40F0-9743-9A1D-7BD590D7193A}" destId="{D68A7353-6C26-F748-989D-113E4E2D319F}" srcOrd="4" destOrd="0" presId="urn:microsoft.com/office/officeart/2016/7/layout/LinearBlockProcessNumbered"/>
    <dgm:cxn modelId="{FE235581-1199-7340-8EE9-FF5177F88836}" type="presParOf" srcId="{D68A7353-6C26-F748-989D-113E4E2D319F}" destId="{58727CE5-EE2D-C14A-A89E-4C8C266A1C29}" srcOrd="0" destOrd="0" presId="urn:microsoft.com/office/officeart/2016/7/layout/LinearBlockProcessNumbered"/>
    <dgm:cxn modelId="{8FE90B27-DDCC-1142-B449-46487D5F0A97}" type="presParOf" srcId="{D68A7353-6C26-F748-989D-113E4E2D319F}" destId="{91428DD0-B784-884C-AD89-8692FBC71529}" srcOrd="1" destOrd="0" presId="urn:microsoft.com/office/officeart/2016/7/layout/LinearBlockProcessNumbered"/>
    <dgm:cxn modelId="{25F36312-66C0-0042-A8DC-EF84AC9494C2}" type="presParOf" srcId="{D68A7353-6C26-F748-989D-113E4E2D319F}" destId="{DC319817-FB40-144A-8FBB-781F9AC5718C}" srcOrd="2" destOrd="0" presId="urn:microsoft.com/office/officeart/2016/7/layout/LinearBlockProcessNumbered"/>
    <dgm:cxn modelId="{B89D8153-6791-ED41-93D8-D5E705E2C15A}" type="presParOf" srcId="{8E952394-40F0-9743-9A1D-7BD590D7193A}" destId="{09EEA025-1C08-C64A-B72D-D9F978640338}" srcOrd="5" destOrd="0" presId="urn:microsoft.com/office/officeart/2016/7/layout/LinearBlockProcessNumbered"/>
    <dgm:cxn modelId="{B34231CC-DB95-1844-9F8E-7718FAF733F5}" type="presParOf" srcId="{8E952394-40F0-9743-9A1D-7BD590D7193A}" destId="{A02C354F-B3B4-0A44-ADA9-0ADADB476870}" srcOrd="6" destOrd="0" presId="urn:microsoft.com/office/officeart/2016/7/layout/LinearBlockProcessNumbered"/>
    <dgm:cxn modelId="{320C572F-62D6-134B-9DC0-788AA9652729}" type="presParOf" srcId="{A02C354F-B3B4-0A44-ADA9-0ADADB476870}" destId="{4F9F5C7E-96E4-444F-90A3-93E7CAA20B64}" srcOrd="0" destOrd="0" presId="urn:microsoft.com/office/officeart/2016/7/layout/LinearBlockProcessNumbered"/>
    <dgm:cxn modelId="{04A9B211-2137-C146-8083-F879BE4271BA}" type="presParOf" srcId="{A02C354F-B3B4-0A44-ADA9-0ADADB476870}" destId="{92B950F4-4755-2245-A81D-32221CB4838C}" srcOrd="1" destOrd="0" presId="urn:microsoft.com/office/officeart/2016/7/layout/LinearBlockProcessNumbered"/>
    <dgm:cxn modelId="{4DBDB12B-8EA4-4145-9DF5-4B8C441A10C0}" type="presParOf" srcId="{A02C354F-B3B4-0A44-ADA9-0ADADB476870}" destId="{65A09B71-50E2-9749-AC9D-E1A0B2DF1587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483CFA-025C-4D2B-BE4A-17BD2BE84904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C30A9E1-EDCE-488C-B214-31980D3E0589}">
      <dgm:prSet/>
      <dgm:spPr/>
      <dgm:t>
        <a:bodyPr/>
        <a:lstStyle/>
        <a:p>
          <a:r>
            <a:rPr lang="nl-NL"/>
            <a:t>De lening aan de SOAR is in 2023 gegeven ter waarde van € 100.000 voor de aanschaf van de zonnepanelen op het dak. Deze zal in gelijke delen worden terugbetaald, zonder rente.</a:t>
          </a:r>
          <a:br>
            <a:rPr lang="nl-NL"/>
          </a:br>
          <a:endParaRPr lang="en-US"/>
        </a:p>
      </dgm:t>
    </dgm:pt>
    <dgm:pt modelId="{A30210F9-E9BF-4DC6-8C3A-29F982DFFC81}" type="parTrans" cxnId="{FDA45319-F335-4236-8941-A3FD33C718E9}">
      <dgm:prSet/>
      <dgm:spPr/>
      <dgm:t>
        <a:bodyPr/>
        <a:lstStyle/>
        <a:p>
          <a:endParaRPr lang="en-US"/>
        </a:p>
      </dgm:t>
    </dgm:pt>
    <dgm:pt modelId="{DAF8CDB9-D5C4-4A79-935D-41CE9F820A56}" type="sibTrans" cxnId="{FDA45319-F335-4236-8941-A3FD33C718E9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D0F743AF-3F46-40B2-9B77-7D22CDAAF8C7}">
      <dgm:prSet/>
      <dgm:spPr/>
      <dgm:t>
        <a:bodyPr/>
        <a:lstStyle/>
        <a:p>
          <a:r>
            <a:rPr lang="nl-NL"/>
            <a:t>In 2023 is er fors geïnvesteerd in materialen. Er zijn met name fitnessapparaten, horden, polsstokken en een nieuwe geluidsinstallatie voor de sportzaal aangeschaft die afgeschreven kunnen worden over een lange termijn.</a:t>
          </a:r>
          <a:br>
            <a:rPr lang="nl-NL"/>
          </a:br>
          <a:endParaRPr lang="en-US"/>
        </a:p>
      </dgm:t>
    </dgm:pt>
    <dgm:pt modelId="{AB4D09C7-1C1F-4746-94CD-13EABA662DA9}" type="parTrans" cxnId="{62EE8EEF-9606-47A0-899F-C8C7382AC645}">
      <dgm:prSet/>
      <dgm:spPr/>
      <dgm:t>
        <a:bodyPr/>
        <a:lstStyle/>
        <a:p>
          <a:endParaRPr lang="en-US"/>
        </a:p>
      </dgm:t>
    </dgm:pt>
    <dgm:pt modelId="{CAA7A8A9-25F2-46AD-8465-C1D34F57FD11}" type="sibTrans" cxnId="{62EE8EEF-9606-47A0-899F-C8C7382AC645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441F847F-8CFF-48C2-BD31-8D1E13570B9B}">
      <dgm:prSet/>
      <dgm:spPr/>
      <dgm:t>
        <a:bodyPr/>
        <a:lstStyle/>
        <a:p>
          <a:r>
            <a:rPr lang="nl-NL"/>
            <a:t>De debiteuren zijn zeer hoog door de datum van kwartaal 1 2024 contributie op 31 december 2023. Dit wordt gecorrigeerd via de overige vorderingen/transitoria en heeft geen effect in 2023.</a:t>
          </a:r>
          <a:br>
            <a:rPr lang="nl-NL"/>
          </a:br>
          <a:endParaRPr lang="en-US"/>
        </a:p>
      </dgm:t>
    </dgm:pt>
    <dgm:pt modelId="{978CF8A2-888D-4E7A-BA6E-3B3C71AE791D}" type="parTrans" cxnId="{6BD7C8AB-09F9-4B6E-9298-BBB13E2BAF9D}">
      <dgm:prSet/>
      <dgm:spPr/>
      <dgm:t>
        <a:bodyPr/>
        <a:lstStyle/>
        <a:p>
          <a:endParaRPr lang="en-US"/>
        </a:p>
      </dgm:t>
    </dgm:pt>
    <dgm:pt modelId="{13809F36-F0BC-4DB4-A310-F5D2E6DE66BC}" type="sibTrans" cxnId="{6BD7C8AB-09F9-4B6E-9298-BBB13E2BAF9D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46D2F9E1-91CC-4366-A2A3-E91F2B2DD5DC}">
      <dgm:prSet/>
      <dgm:spPr/>
      <dgm:t>
        <a:bodyPr/>
        <a:lstStyle/>
        <a:p>
          <a:r>
            <a:rPr lang="nl-NL"/>
            <a:t>Liquide middelen nemen fors af door het verstrekken van de lening aan de SOAR en de grote investeringen zijn gedaan.</a:t>
          </a:r>
          <a:endParaRPr lang="en-US"/>
        </a:p>
      </dgm:t>
    </dgm:pt>
    <dgm:pt modelId="{5A9E9A12-EFD9-4BC1-B415-A8D3243674AF}" type="parTrans" cxnId="{BA48FC76-39E3-4114-A185-17DE8A8635CA}">
      <dgm:prSet/>
      <dgm:spPr/>
      <dgm:t>
        <a:bodyPr/>
        <a:lstStyle/>
        <a:p>
          <a:endParaRPr lang="en-US"/>
        </a:p>
      </dgm:t>
    </dgm:pt>
    <dgm:pt modelId="{710F081F-3478-467E-A447-8991B3ADB22C}" type="sibTrans" cxnId="{BA48FC76-39E3-4114-A185-17DE8A8635CA}">
      <dgm:prSet phldrT="04"/>
      <dgm:spPr/>
      <dgm:t>
        <a:bodyPr/>
        <a:lstStyle/>
        <a:p>
          <a:r>
            <a:rPr lang="en-US"/>
            <a:t>04</a:t>
          </a:r>
        </a:p>
      </dgm:t>
    </dgm:pt>
    <dgm:pt modelId="{234AF9FC-2435-DD45-81E9-FC833BDADE80}" type="pres">
      <dgm:prSet presAssocID="{E6483CFA-025C-4D2B-BE4A-17BD2BE84904}" presName="Name0" presStyleCnt="0">
        <dgm:presLayoutVars>
          <dgm:animLvl val="lvl"/>
          <dgm:resizeHandles val="exact"/>
        </dgm:presLayoutVars>
      </dgm:prSet>
      <dgm:spPr/>
    </dgm:pt>
    <dgm:pt modelId="{AE7778F0-DA39-AE4A-A421-ED32AA48D33B}" type="pres">
      <dgm:prSet presAssocID="{CC30A9E1-EDCE-488C-B214-31980D3E0589}" presName="compositeNode" presStyleCnt="0">
        <dgm:presLayoutVars>
          <dgm:bulletEnabled val="1"/>
        </dgm:presLayoutVars>
      </dgm:prSet>
      <dgm:spPr/>
    </dgm:pt>
    <dgm:pt modelId="{BF965D48-4B12-D448-B5F1-8863072825DC}" type="pres">
      <dgm:prSet presAssocID="{CC30A9E1-EDCE-488C-B214-31980D3E0589}" presName="bgRect" presStyleLbl="alignNode1" presStyleIdx="0" presStyleCnt="4"/>
      <dgm:spPr/>
    </dgm:pt>
    <dgm:pt modelId="{B4E40AB1-290C-A641-BB14-4AEEC1ED3E23}" type="pres">
      <dgm:prSet presAssocID="{DAF8CDB9-D5C4-4A79-935D-41CE9F820A56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8A174FB5-2DF5-CC45-A938-151D91327193}" type="pres">
      <dgm:prSet presAssocID="{CC30A9E1-EDCE-488C-B214-31980D3E0589}" presName="nodeRect" presStyleLbl="alignNode1" presStyleIdx="0" presStyleCnt="4">
        <dgm:presLayoutVars>
          <dgm:bulletEnabled val="1"/>
        </dgm:presLayoutVars>
      </dgm:prSet>
      <dgm:spPr/>
    </dgm:pt>
    <dgm:pt modelId="{D74D45A8-CA98-0C42-954D-82C5B1CA50F3}" type="pres">
      <dgm:prSet presAssocID="{DAF8CDB9-D5C4-4A79-935D-41CE9F820A56}" presName="sibTrans" presStyleCnt="0"/>
      <dgm:spPr/>
    </dgm:pt>
    <dgm:pt modelId="{F8117D05-A0F8-8041-B9BA-4ECA5C4516DC}" type="pres">
      <dgm:prSet presAssocID="{D0F743AF-3F46-40B2-9B77-7D22CDAAF8C7}" presName="compositeNode" presStyleCnt="0">
        <dgm:presLayoutVars>
          <dgm:bulletEnabled val="1"/>
        </dgm:presLayoutVars>
      </dgm:prSet>
      <dgm:spPr/>
    </dgm:pt>
    <dgm:pt modelId="{F3B99694-61DB-8840-8AAB-6605919523D0}" type="pres">
      <dgm:prSet presAssocID="{D0F743AF-3F46-40B2-9B77-7D22CDAAF8C7}" presName="bgRect" presStyleLbl="alignNode1" presStyleIdx="1" presStyleCnt="4"/>
      <dgm:spPr/>
    </dgm:pt>
    <dgm:pt modelId="{302CFC81-CC09-9F44-8A1B-5C5ED62EB55E}" type="pres">
      <dgm:prSet presAssocID="{CAA7A8A9-25F2-46AD-8465-C1D34F57FD11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D831D1B9-640F-7142-9CC0-824992A43A81}" type="pres">
      <dgm:prSet presAssocID="{D0F743AF-3F46-40B2-9B77-7D22CDAAF8C7}" presName="nodeRect" presStyleLbl="alignNode1" presStyleIdx="1" presStyleCnt="4">
        <dgm:presLayoutVars>
          <dgm:bulletEnabled val="1"/>
        </dgm:presLayoutVars>
      </dgm:prSet>
      <dgm:spPr/>
    </dgm:pt>
    <dgm:pt modelId="{20C089A8-B18A-1049-ACE7-28098BD8A306}" type="pres">
      <dgm:prSet presAssocID="{CAA7A8A9-25F2-46AD-8465-C1D34F57FD11}" presName="sibTrans" presStyleCnt="0"/>
      <dgm:spPr/>
    </dgm:pt>
    <dgm:pt modelId="{224681FB-78C5-1F47-8A35-3FCA4990D24B}" type="pres">
      <dgm:prSet presAssocID="{441F847F-8CFF-48C2-BD31-8D1E13570B9B}" presName="compositeNode" presStyleCnt="0">
        <dgm:presLayoutVars>
          <dgm:bulletEnabled val="1"/>
        </dgm:presLayoutVars>
      </dgm:prSet>
      <dgm:spPr/>
    </dgm:pt>
    <dgm:pt modelId="{DCA09D87-195B-9E4F-800F-EF0929BFB948}" type="pres">
      <dgm:prSet presAssocID="{441F847F-8CFF-48C2-BD31-8D1E13570B9B}" presName="bgRect" presStyleLbl="alignNode1" presStyleIdx="2" presStyleCnt="4"/>
      <dgm:spPr/>
    </dgm:pt>
    <dgm:pt modelId="{B9C7FB0D-47D9-C747-813B-BF67CCB505E9}" type="pres">
      <dgm:prSet presAssocID="{13809F36-F0BC-4DB4-A310-F5D2E6DE66BC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3216F5B2-2C2A-5A40-9FD7-DD58E5275FDD}" type="pres">
      <dgm:prSet presAssocID="{441F847F-8CFF-48C2-BD31-8D1E13570B9B}" presName="nodeRect" presStyleLbl="alignNode1" presStyleIdx="2" presStyleCnt="4">
        <dgm:presLayoutVars>
          <dgm:bulletEnabled val="1"/>
        </dgm:presLayoutVars>
      </dgm:prSet>
      <dgm:spPr/>
    </dgm:pt>
    <dgm:pt modelId="{6136F6AC-8D70-A54A-A182-26DF71ECFC86}" type="pres">
      <dgm:prSet presAssocID="{13809F36-F0BC-4DB4-A310-F5D2E6DE66BC}" presName="sibTrans" presStyleCnt="0"/>
      <dgm:spPr/>
    </dgm:pt>
    <dgm:pt modelId="{A9A5E53B-752D-424B-A841-0D978A5AF27B}" type="pres">
      <dgm:prSet presAssocID="{46D2F9E1-91CC-4366-A2A3-E91F2B2DD5DC}" presName="compositeNode" presStyleCnt="0">
        <dgm:presLayoutVars>
          <dgm:bulletEnabled val="1"/>
        </dgm:presLayoutVars>
      </dgm:prSet>
      <dgm:spPr/>
    </dgm:pt>
    <dgm:pt modelId="{A05C358E-3712-F04E-BCF0-8B213CCE466E}" type="pres">
      <dgm:prSet presAssocID="{46D2F9E1-91CC-4366-A2A3-E91F2B2DD5DC}" presName="bgRect" presStyleLbl="alignNode1" presStyleIdx="3" presStyleCnt="4"/>
      <dgm:spPr/>
    </dgm:pt>
    <dgm:pt modelId="{F1D94F5B-51AE-6843-866F-F5302301F111}" type="pres">
      <dgm:prSet presAssocID="{710F081F-3478-467E-A447-8991B3ADB22C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F31D141C-C621-6B4B-ABCA-24A07C822BD3}" type="pres">
      <dgm:prSet presAssocID="{46D2F9E1-91CC-4366-A2A3-E91F2B2DD5DC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0A86B409-FCB9-0B4E-B6D0-6F5C704C03DE}" type="presOf" srcId="{D0F743AF-3F46-40B2-9B77-7D22CDAAF8C7}" destId="{D831D1B9-640F-7142-9CC0-824992A43A81}" srcOrd="1" destOrd="0" presId="urn:microsoft.com/office/officeart/2016/7/layout/LinearBlockProcessNumbered"/>
    <dgm:cxn modelId="{8393200F-524E-C640-A03C-563285885780}" type="presOf" srcId="{710F081F-3478-467E-A447-8991B3ADB22C}" destId="{F1D94F5B-51AE-6843-866F-F5302301F111}" srcOrd="0" destOrd="0" presId="urn:microsoft.com/office/officeart/2016/7/layout/LinearBlockProcessNumbered"/>
    <dgm:cxn modelId="{FDA45319-F335-4236-8941-A3FD33C718E9}" srcId="{E6483CFA-025C-4D2B-BE4A-17BD2BE84904}" destId="{CC30A9E1-EDCE-488C-B214-31980D3E0589}" srcOrd="0" destOrd="0" parTransId="{A30210F9-E9BF-4DC6-8C3A-29F982DFFC81}" sibTransId="{DAF8CDB9-D5C4-4A79-935D-41CE9F820A56}"/>
    <dgm:cxn modelId="{7B447D29-E169-5E46-A7E1-38E489EDF81D}" type="presOf" srcId="{DAF8CDB9-D5C4-4A79-935D-41CE9F820A56}" destId="{B4E40AB1-290C-A641-BB14-4AEEC1ED3E23}" srcOrd="0" destOrd="0" presId="urn:microsoft.com/office/officeart/2016/7/layout/LinearBlockProcessNumbered"/>
    <dgm:cxn modelId="{CEBCE33D-DA8C-9D43-866A-B3071E3FD4BE}" type="presOf" srcId="{CAA7A8A9-25F2-46AD-8465-C1D34F57FD11}" destId="{302CFC81-CC09-9F44-8A1B-5C5ED62EB55E}" srcOrd="0" destOrd="0" presId="urn:microsoft.com/office/officeart/2016/7/layout/LinearBlockProcessNumbered"/>
    <dgm:cxn modelId="{59B2FE5E-7202-A446-ADAC-35906E37344C}" type="presOf" srcId="{46D2F9E1-91CC-4366-A2A3-E91F2B2DD5DC}" destId="{F31D141C-C621-6B4B-ABCA-24A07C822BD3}" srcOrd="1" destOrd="0" presId="urn:microsoft.com/office/officeart/2016/7/layout/LinearBlockProcessNumbered"/>
    <dgm:cxn modelId="{BD8DA664-26C9-DB4B-BCD5-0E76444E69E6}" type="presOf" srcId="{441F847F-8CFF-48C2-BD31-8D1E13570B9B}" destId="{3216F5B2-2C2A-5A40-9FD7-DD58E5275FDD}" srcOrd="1" destOrd="0" presId="urn:microsoft.com/office/officeart/2016/7/layout/LinearBlockProcessNumbered"/>
    <dgm:cxn modelId="{BA48FC76-39E3-4114-A185-17DE8A8635CA}" srcId="{E6483CFA-025C-4D2B-BE4A-17BD2BE84904}" destId="{46D2F9E1-91CC-4366-A2A3-E91F2B2DD5DC}" srcOrd="3" destOrd="0" parTransId="{5A9E9A12-EFD9-4BC1-B415-A8D3243674AF}" sibTransId="{710F081F-3478-467E-A447-8991B3ADB22C}"/>
    <dgm:cxn modelId="{397C9282-D3BA-3743-8176-3A94C269DA3C}" type="presOf" srcId="{46D2F9E1-91CC-4366-A2A3-E91F2B2DD5DC}" destId="{A05C358E-3712-F04E-BCF0-8B213CCE466E}" srcOrd="0" destOrd="0" presId="urn:microsoft.com/office/officeart/2016/7/layout/LinearBlockProcessNumbered"/>
    <dgm:cxn modelId="{508A9C8A-0742-B74E-9314-BFB23A29CD1B}" type="presOf" srcId="{CC30A9E1-EDCE-488C-B214-31980D3E0589}" destId="{BF965D48-4B12-D448-B5F1-8863072825DC}" srcOrd="0" destOrd="0" presId="urn:microsoft.com/office/officeart/2016/7/layout/LinearBlockProcessNumbered"/>
    <dgm:cxn modelId="{BB09BD8A-7529-C04D-AEFA-8AF0642B6692}" type="presOf" srcId="{D0F743AF-3F46-40B2-9B77-7D22CDAAF8C7}" destId="{F3B99694-61DB-8840-8AAB-6605919523D0}" srcOrd="0" destOrd="0" presId="urn:microsoft.com/office/officeart/2016/7/layout/LinearBlockProcessNumbered"/>
    <dgm:cxn modelId="{C1C188A2-016D-BB49-886C-56C34B6ECE04}" type="presOf" srcId="{CC30A9E1-EDCE-488C-B214-31980D3E0589}" destId="{8A174FB5-2DF5-CC45-A938-151D91327193}" srcOrd="1" destOrd="0" presId="urn:microsoft.com/office/officeart/2016/7/layout/LinearBlockProcessNumbered"/>
    <dgm:cxn modelId="{A9B706A3-857C-644B-8319-28BA26B9C2D9}" type="presOf" srcId="{441F847F-8CFF-48C2-BD31-8D1E13570B9B}" destId="{DCA09D87-195B-9E4F-800F-EF0929BFB948}" srcOrd="0" destOrd="0" presId="urn:microsoft.com/office/officeart/2016/7/layout/LinearBlockProcessNumbered"/>
    <dgm:cxn modelId="{6BD7C8AB-09F9-4B6E-9298-BBB13E2BAF9D}" srcId="{E6483CFA-025C-4D2B-BE4A-17BD2BE84904}" destId="{441F847F-8CFF-48C2-BD31-8D1E13570B9B}" srcOrd="2" destOrd="0" parTransId="{978CF8A2-888D-4E7A-BA6E-3B3C71AE791D}" sibTransId="{13809F36-F0BC-4DB4-A310-F5D2E6DE66BC}"/>
    <dgm:cxn modelId="{3A0210B7-3716-9F41-A593-E1567ED9471A}" type="presOf" srcId="{E6483CFA-025C-4D2B-BE4A-17BD2BE84904}" destId="{234AF9FC-2435-DD45-81E9-FC833BDADE80}" srcOrd="0" destOrd="0" presId="urn:microsoft.com/office/officeart/2016/7/layout/LinearBlockProcessNumbered"/>
    <dgm:cxn modelId="{3D23F0DF-4286-7C40-B4E9-C7C0DC809C2A}" type="presOf" srcId="{13809F36-F0BC-4DB4-A310-F5D2E6DE66BC}" destId="{B9C7FB0D-47D9-C747-813B-BF67CCB505E9}" srcOrd="0" destOrd="0" presId="urn:microsoft.com/office/officeart/2016/7/layout/LinearBlockProcessNumbered"/>
    <dgm:cxn modelId="{62EE8EEF-9606-47A0-899F-C8C7382AC645}" srcId="{E6483CFA-025C-4D2B-BE4A-17BD2BE84904}" destId="{D0F743AF-3F46-40B2-9B77-7D22CDAAF8C7}" srcOrd="1" destOrd="0" parTransId="{AB4D09C7-1C1F-4746-94CD-13EABA662DA9}" sibTransId="{CAA7A8A9-25F2-46AD-8465-C1D34F57FD11}"/>
    <dgm:cxn modelId="{61584CA0-026A-1C40-9610-E04022A20377}" type="presParOf" srcId="{234AF9FC-2435-DD45-81E9-FC833BDADE80}" destId="{AE7778F0-DA39-AE4A-A421-ED32AA48D33B}" srcOrd="0" destOrd="0" presId="urn:microsoft.com/office/officeart/2016/7/layout/LinearBlockProcessNumbered"/>
    <dgm:cxn modelId="{4F6B4F28-87A6-B94C-A4E3-F989D2C0159C}" type="presParOf" srcId="{AE7778F0-DA39-AE4A-A421-ED32AA48D33B}" destId="{BF965D48-4B12-D448-B5F1-8863072825DC}" srcOrd="0" destOrd="0" presId="urn:microsoft.com/office/officeart/2016/7/layout/LinearBlockProcessNumbered"/>
    <dgm:cxn modelId="{E1E0A4B9-E676-2746-9BC3-47AE65F25FC3}" type="presParOf" srcId="{AE7778F0-DA39-AE4A-A421-ED32AA48D33B}" destId="{B4E40AB1-290C-A641-BB14-4AEEC1ED3E23}" srcOrd="1" destOrd="0" presId="urn:microsoft.com/office/officeart/2016/7/layout/LinearBlockProcessNumbered"/>
    <dgm:cxn modelId="{A7EE3D91-B9D5-BF43-9708-51FA9D8444D2}" type="presParOf" srcId="{AE7778F0-DA39-AE4A-A421-ED32AA48D33B}" destId="{8A174FB5-2DF5-CC45-A938-151D91327193}" srcOrd="2" destOrd="0" presId="urn:microsoft.com/office/officeart/2016/7/layout/LinearBlockProcessNumbered"/>
    <dgm:cxn modelId="{D350810D-8D6F-8144-890C-3F4170F4C822}" type="presParOf" srcId="{234AF9FC-2435-DD45-81E9-FC833BDADE80}" destId="{D74D45A8-CA98-0C42-954D-82C5B1CA50F3}" srcOrd="1" destOrd="0" presId="urn:microsoft.com/office/officeart/2016/7/layout/LinearBlockProcessNumbered"/>
    <dgm:cxn modelId="{AD9F55DE-F4C5-7E44-93D0-9568A67BA3DF}" type="presParOf" srcId="{234AF9FC-2435-DD45-81E9-FC833BDADE80}" destId="{F8117D05-A0F8-8041-B9BA-4ECA5C4516DC}" srcOrd="2" destOrd="0" presId="urn:microsoft.com/office/officeart/2016/7/layout/LinearBlockProcessNumbered"/>
    <dgm:cxn modelId="{8D505FCE-49EC-2048-BDD6-414D60A6F239}" type="presParOf" srcId="{F8117D05-A0F8-8041-B9BA-4ECA5C4516DC}" destId="{F3B99694-61DB-8840-8AAB-6605919523D0}" srcOrd="0" destOrd="0" presId="urn:microsoft.com/office/officeart/2016/7/layout/LinearBlockProcessNumbered"/>
    <dgm:cxn modelId="{8A459C81-0DC0-1149-B103-504495365233}" type="presParOf" srcId="{F8117D05-A0F8-8041-B9BA-4ECA5C4516DC}" destId="{302CFC81-CC09-9F44-8A1B-5C5ED62EB55E}" srcOrd="1" destOrd="0" presId="urn:microsoft.com/office/officeart/2016/7/layout/LinearBlockProcessNumbered"/>
    <dgm:cxn modelId="{8A48C9D0-6918-1F40-ACAB-F960AF8C2C56}" type="presParOf" srcId="{F8117D05-A0F8-8041-B9BA-4ECA5C4516DC}" destId="{D831D1B9-640F-7142-9CC0-824992A43A81}" srcOrd="2" destOrd="0" presId="urn:microsoft.com/office/officeart/2016/7/layout/LinearBlockProcessNumbered"/>
    <dgm:cxn modelId="{2E452082-C8AA-4644-9985-5B8C9202B1A4}" type="presParOf" srcId="{234AF9FC-2435-DD45-81E9-FC833BDADE80}" destId="{20C089A8-B18A-1049-ACE7-28098BD8A306}" srcOrd="3" destOrd="0" presId="urn:microsoft.com/office/officeart/2016/7/layout/LinearBlockProcessNumbered"/>
    <dgm:cxn modelId="{55156AB2-EEBB-2D46-A9C4-2537399AC694}" type="presParOf" srcId="{234AF9FC-2435-DD45-81E9-FC833BDADE80}" destId="{224681FB-78C5-1F47-8A35-3FCA4990D24B}" srcOrd="4" destOrd="0" presId="urn:microsoft.com/office/officeart/2016/7/layout/LinearBlockProcessNumbered"/>
    <dgm:cxn modelId="{9503E632-3523-0548-AC7A-9A1D2550BA49}" type="presParOf" srcId="{224681FB-78C5-1F47-8A35-3FCA4990D24B}" destId="{DCA09D87-195B-9E4F-800F-EF0929BFB948}" srcOrd="0" destOrd="0" presId="urn:microsoft.com/office/officeart/2016/7/layout/LinearBlockProcessNumbered"/>
    <dgm:cxn modelId="{08060900-E49F-6547-91AF-8D306B2571D9}" type="presParOf" srcId="{224681FB-78C5-1F47-8A35-3FCA4990D24B}" destId="{B9C7FB0D-47D9-C747-813B-BF67CCB505E9}" srcOrd="1" destOrd="0" presId="urn:microsoft.com/office/officeart/2016/7/layout/LinearBlockProcessNumbered"/>
    <dgm:cxn modelId="{7B27CCCA-B391-A74C-90B2-E82D82330219}" type="presParOf" srcId="{224681FB-78C5-1F47-8A35-3FCA4990D24B}" destId="{3216F5B2-2C2A-5A40-9FD7-DD58E5275FDD}" srcOrd="2" destOrd="0" presId="urn:microsoft.com/office/officeart/2016/7/layout/LinearBlockProcessNumbered"/>
    <dgm:cxn modelId="{398591C3-4257-7641-BA8B-055A917141E1}" type="presParOf" srcId="{234AF9FC-2435-DD45-81E9-FC833BDADE80}" destId="{6136F6AC-8D70-A54A-A182-26DF71ECFC86}" srcOrd="5" destOrd="0" presId="urn:microsoft.com/office/officeart/2016/7/layout/LinearBlockProcessNumbered"/>
    <dgm:cxn modelId="{7333A54C-5C4B-0D4F-A667-22DF65960D9F}" type="presParOf" srcId="{234AF9FC-2435-DD45-81E9-FC833BDADE80}" destId="{A9A5E53B-752D-424B-A841-0D978A5AF27B}" srcOrd="6" destOrd="0" presId="urn:microsoft.com/office/officeart/2016/7/layout/LinearBlockProcessNumbered"/>
    <dgm:cxn modelId="{023C8B1B-48AA-C148-94BC-F08344C2FD44}" type="presParOf" srcId="{A9A5E53B-752D-424B-A841-0D978A5AF27B}" destId="{A05C358E-3712-F04E-BCF0-8B213CCE466E}" srcOrd="0" destOrd="0" presId="urn:microsoft.com/office/officeart/2016/7/layout/LinearBlockProcessNumbered"/>
    <dgm:cxn modelId="{A729FEC5-B079-074B-910D-533CB25CE735}" type="presParOf" srcId="{A9A5E53B-752D-424B-A841-0D978A5AF27B}" destId="{F1D94F5B-51AE-6843-866F-F5302301F111}" srcOrd="1" destOrd="0" presId="urn:microsoft.com/office/officeart/2016/7/layout/LinearBlockProcessNumbered"/>
    <dgm:cxn modelId="{9AD95CF8-68E8-004D-B7AB-E4EABE4D505C}" type="presParOf" srcId="{A9A5E53B-752D-424B-A841-0D978A5AF27B}" destId="{F31D141C-C621-6B4B-ABCA-24A07C822BD3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47217-4F20-BF44-A826-88F9A04EA6E3}">
      <dsp:nvSpPr>
        <dsp:cNvPr id="0" name=""/>
        <dsp:cNvSpPr/>
      </dsp:nvSpPr>
      <dsp:spPr>
        <a:xfrm>
          <a:off x="213" y="298372"/>
          <a:ext cx="2577217" cy="30926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0" rIns="254572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 dirty="0"/>
            <a:t>Contributie inkomsten lagen eerste kwartalen van 2023 ver achter bij de begroting en zijn iets gecompenseerd door verhoging per kwartaal 3 2023</a:t>
          </a:r>
          <a:endParaRPr lang="en-US" sz="1300" kern="1200" dirty="0"/>
        </a:p>
      </dsp:txBody>
      <dsp:txXfrm>
        <a:off x="213" y="1535436"/>
        <a:ext cx="2577217" cy="1855596"/>
      </dsp:txXfrm>
    </dsp:sp>
    <dsp:sp modelId="{6A48BD69-8A07-3C4E-910B-673B042D65C6}">
      <dsp:nvSpPr>
        <dsp:cNvPr id="0" name=""/>
        <dsp:cNvSpPr/>
      </dsp:nvSpPr>
      <dsp:spPr>
        <a:xfrm>
          <a:off x="213" y="298372"/>
          <a:ext cx="2577217" cy="12370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165100" rIns="254572" bIns="16510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01</a:t>
          </a:r>
        </a:p>
      </dsp:txBody>
      <dsp:txXfrm>
        <a:off x="213" y="298372"/>
        <a:ext cx="2577217" cy="1237064"/>
      </dsp:txXfrm>
    </dsp:sp>
    <dsp:sp modelId="{9FF95445-E2C6-2F41-9C88-0E74F83F613B}">
      <dsp:nvSpPr>
        <dsp:cNvPr id="0" name=""/>
        <dsp:cNvSpPr/>
      </dsp:nvSpPr>
      <dsp:spPr>
        <a:xfrm>
          <a:off x="2783608" y="298372"/>
          <a:ext cx="2577217" cy="309266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0" rIns="254572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Omzet kantine gestegen ten opzichte van het jaar 2022 (deels covid-maatregelen, niet meer in 2023)</a:t>
          </a:r>
          <a:endParaRPr lang="en-US" sz="1300" kern="1200"/>
        </a:p>
      </dsp:txBody>
      <dsp:txXfrm>
        <a:off x="2783608" y="1535436"/>
        <a:ext cx="2577217" cy="1855596"/>
      </dsp:txXfrm>
    </dsp:sp>
    <dsp:sp modelId="{EDF2586F-7F4A-A443-9ABD-40BEF650D033}">
      <dsp:nvSpPr>
        <dsp:cNvPr id="0" name=""/>
        <dsp:cNvSpPr/>
      </dsp:nvSpPr>
      <dsp:spPr>
        <a:xfrm>
          <a:off x="2783608" y="298372"/>
          <a:ext cx="2577217" cy="12370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165100" rIns="254572" bIns="16510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02</a:t>
          </a:r>
        </a:p>
      </dsp:txBody>
      <dsp:txXfrm>
        <a:off x="2783608" y="298372"/>
        <a:ext cx="2577217" cy="1237064"/>
      </dsp:txXfrm>
    </dsp:sp>
    <dsp:sp modelId="{58727CE5-EE2D-C14A-A89E-4C8C266A1C29}">
      <dsp:nvSpPr>
        <dsp:cNvPr id="0" name=""/>
        <dsp:cNvSpPr/>
      </dsp:nvSpPr>
      <dsp:spPr>
        <a:xfrm>
          <a:off x="5567003" y="298372"/>
          <a:ext cx="2577217" cy="30926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0" rIns="254572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Forse bedragen geïnvesteerd in materialen voor alle disciplines; atletiek (materialen + pilot massages), fitness (apparaten), groepslessen (onder andere geluidsinstallatie)</a:t>
          </a:r>
          <a:endParaRPr lang="en-US" sz="1300" kern="1200"/>
        </a:p>
      </dsp:txBody>
      <dsp:txXfrm>
        <a:off x="5567003" y="1535436"/>
        <a:ext cx="2577217" cy="1855596"/>
      </dsp:txXfrm>
    </dsp:sp>
    <dsp:sp modelId="{91428DD0-B784-884C-AD89-8692FBC71529}">
      <dsp:nvSpPr>
        <dsp:cNvPr id="0" name=""/>
        <dsp:cNvSpPr/>
      </dsp:nvSpPr>
      <dsp:spPr>
        <a:xfrm>
          <a:off x="5567003" y="298372"/>
          <a:ext cx="2577217" cy="12370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165100" rIns="254572" bIns="16510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03</a:t>
          </a:r>
        </a:p>
      </dsp:txBody>
      <dsp:txXfrm>
        <a:off x="5567003" y="298372"/>
        <a:ext cx="2577217" cy="1237064"/>
      </dsp:txXfrm>
    </dsp:sp>
    <dsp:sp modelId="{4F9F5C7E-96E4-444F-90A3-93E7CAA20B64}">
      <dsp:nvSpPr>
        <dsp:cNvPr id="0" name=""/>
        <dsp:cNvSpPr/>
      </dsp:nvSpPr>
      <dsp:spPr>
        <a:xfrm>
          <a:off x="8350398" y="298372"/>
          <a:ext cx="2577217" cy="30926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0" rIns="254572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Huur</a:t>
          </a:r>
          <a:r>
            <a:rPr lang="en-US" sz="1300" kern="1200" dirty="0"/>
            <a:t> van het </a:t>
          </a:r>
          <a:r>
            <a:rPr lang="en-US" sz="1300" kern="1200" dirty="0" err="1"/>
            <a:t>gebouw</a:t>
          </a:r>
          <a:r>
            <a:rPr lang="en-US" sz="1300" kern="1200" dirty="0"/>
            <a:t> </a:t>
          </a:r>
          <a:r>
            <a:rPr lang="en-US" sz="1300" kern="1200" dirty="0" err="1"/>
            <a:t>en</a:t>
          </a:r>
          <a:r>
            <a:rPr lang="en-US" sz="1300" kern="1200" dirty="0"/>
            <a:t> de </a:t>
          </a:r>
          <a:r>
            <a:rPr lang="en-US" sz="1300" kern="1200" dirty="0" err="1"/>
            <a:t>bondsgelden</a:t>
          </a:r>
          <a:r>
            <a:rPr lang="en-US" sz="1300" kern="1200" dirty="0"/>
            <a:t> </a:t>
          </a:r>
          <a:r>
            <a:rPr lang="en-US" sz="1300" kern="1200" dirty="0" err="1"/>
            <a:t>liggen</a:t>
          </a:r>
          <a:r>
            <a:rPr lang="en-US" sz="1300" kern="1200" dirty="0"/>
            <a:t> </a:t>
          </a:r>
          <a:r>
            <a:rPr lang="en-US" sz="1300" kern="1200" dirty="0" err="1"/>
            <a:t>iets</a:t>
          </a:r>
          <a:r>
            <a:rPr lang="en-US" sz="1300" kern="1200" dirty="0"/>
            <a:t> </a:t>
          </a:r>
          <a:r>
            <a:rPr lang="en-US" sz="1300" kern="1200" dirty="0" err="1"/>
            <a:t>hoger</a:t>
          </a:r>
          <a:r>
            <a:rPr lang="en-US" sz="1300" kern="1200" dirty="0"/>
            <a:t> dan </a:t>
          </a:r>
          <a:r>
            <a:rPr lang="en-US" sz="1300" kern="1200" dirty="0" err="1"/>
            <a:t>begroot</a:t>
          </a:r>
          <a:r>
            <a:rPr lang="en-US" sz="1300" kern="1200" dirty="0"/>
            <a:t>.</a:t>
          </a:r>
        </a:p>
      </dsp:txBody>
      <dsp:txXfrm>
        <a:off x="8350398" y="1535436"/>
        <a:ext cx="2577217" cy="1855596"/>
      </dsp:txXfrm>
    </dsp:sp>
    <dsp:sp modelId="{92B950F4-4755-2245-A81D-32221CB4838C}">
      <dsp:nvSpPr>
        <dsp:cNvPr id="0" name=""/>
        <dsp:cNvSpPr/>
      </dsp:nvSpPr>
      <dsp:spPr>
        <a:xfrm>
          <a:off x="8350398" y="298372"/>
          <a:ext cx="2577217" cy="12370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165100" rIns="254572" bIns="16510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04</a:t>
          </a:r>
        </a:p>
      </dsp:txBody>
      <dsp:txXfrm>
        <a:off x="8350398" y="298372"/>
        <a:ext cx="2577217" cy="12370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965D48-4B12-D448-B5F1-8863072825DC}">
      <dsp:nvSpPr>
        <dsp:cNvPr id="0" name=""/>
        <dsp:cNvSpPr/>
      </dsp:nvSpPr>
      <dsp:spPr>
        <a:xfrm>
          <a:off x="213" y="298372"/>
          <a:ext cx="2577217" cy="30926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0" rIns="254572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De lening aan de SOAR is in 2023 gegeven ter waarde van € 100.000 voor de aanschaf van de zonnepanelen op het dak. Deze zal in gelijke delen worden terugbetaald, zonder rente.</a:t>
          </a:r>
          <a:br>
            <a:rPr lang="nl-NL" sz="1200" kern="1200"/>
          </a:br>
          <a:endParaRPr lang="en-US" sz="1200" kern="1200"/>
        </a:p>
      </dsp:txBody>
      <dsp:txXfrm>
        <a:off x="213" y="1535436"/>
        <a:ext cx="2577217" cy="1855596"/>
      </dsp:txXfrm>
    </dsp:sp>
    <dsp:sp modelId="{B4E40AB1-290C-A641-BB14-4AEEC1ED3E23}">
      <dsp:nvSpPr>
        <dsp:cNvPr id="0" name=""/>
        <dsp:cNvSpPr/>
      </dsp:nvSpPr>
      <dsp:spPr>
        <a:xfrm>
          <a:off x="213" y="298372"/>
          <a:ext cx="2577217" cy="12370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165100" rIns="254572" bIns="16510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01</a:t>
          </a:r>
        </a:p>
      </dsp:txBody>
      <dsp:txXfrm>
        <a:off x="213" y="298372"/>
        <a:ext cx="2577217" cy="1237064"/>
      </dsp:txXfrm>
    </dsp:sp>
    <dsp:sp modelId="{F3B99694-61DB-8840-8AAB-6605919523D0}">
      <dsp:nvSpPr>
        <dsp:cNvPr id="0" name=""/>
        <dsp:cNvSpPr/>
      </dsp:nvSpPr>
      <dsp:spPr>
        <a:xfrm>
          <a:off x="2783608" y="298372"/>
          <a:ext cx="2577217" cy="309266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0" rIns="254572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In 2023 is er fors geïnvesteerd in materialen. Er zijn met name fitnessapparaten, horden, polsstokken en een nieuwe geluidsinstallatie voor de sportzaal aangeschaft die afgeschreven kunnen worden over een lange termijn.</a:t>
          </a:r>
          <a:br>
            <a:rPr lang="nl-NL" sz="1200" kern="1200"/>
          </a:br>
          <a:endParaRPr lang="en-US" sz="1200" kern="1200"/>
        </a:p>
      </dsp:txBody>
      <dsp:txXfrm>
        <a:off x="2783608" y="1535436"/>
        <a:ext cx="2577217" cy="1855596"/>
      </dsp:txXfrm>
    </dsp:sp>
    <dsp:sp modelId="{302CFC81-CC09-9F44-8A1B-5C5ED62EB55E}">
      <dsp:nvSpPr>
        <dsp:cNvPr id="0" name=""/>
        <dsp:cNvSpPr/>
      </dsp:nvSpPr>
      <dsp:spPr>
        <a:xfrm>
          <a:off x="2783608" y="298372"/>
          <a:ext cx="2577217" cy="12370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165100" rIns="254572" bIns="16510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02</a:t>
          </a:r>
        </a:p>
      </dsp:txBody>
      <dsp:txXfrm>
        <a:off x="2783608" y="298372"/>
        <a:ext cx="2577217" cy="1237064"/>
      </dsp:txXfrm>
    </dsp:sp>
    <dsp:sp modelId="{DCA09D87-195B-9E4F-800F-EF0929BFB948}">
      <dsp:nvSpPr>
        <dsp:cNvPr id="0" name=""/>
        <dsp:cNvSpPr/>
      </dsp:nvSpPr>
      <dsp:spPr>
        <a:xfrm>
          <a:off x="5567003" y="298372"/>
          <a:ext cx="2577217" cy="30926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0" rIns="254572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De debiteuren zijn zeer hoog door de datum van kwartaal 1 2024 contributie op 31 december 2023. Dit wordt gecorrigeerd via de overige vorderingen/transitoria en heeft geen effect in 2023.</a:t>
          </a:r>
          <a:br>
            <a:rPr lang="nl-NL" sz="1200" kern="1200"/>
          </a:br>
          <a:endParaRPr lang="en-US" sz="1200" kern="1200"/>
        </a:p>
      </dsp:txBody>
      <dsp:txXfrm>
        <a:off x="5567003" y="1535436"/>
        <a:ext cx="2577217" cy="1855596"/>
      </dsp:txXfrm>
    </dsp:sp>
    <dsp:sp modelId="{B9C7FB0D-47D9-C747-813B-BF67CCB505E9}">
      <dsp:nvSpPr>
        <dsp:cNvPr id="0" name=""/>
        <dsp:cNvSpPr/>
      </dsp:nvSpPr>
      <dsp:spPr>
        <a:xfrm>
          <a:off x="5567003" y="298372"/>
          <a:ext cx="2577217" cy="12370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165100" rIns="254572" bIns="16510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03</a:t>
          </a:r>
        </a:p>
      </dsp:txBody>
      <dsp:txXfrm>
        <a:off x="5567003" y="298372"/>
        <a:ext cx="2577217" cy="1237064"/>
      </dsp:txXfrm>
    </dsp:sp>
    <dsp:sp modelId="{A05C358E-3712-F04E-BCF0-8B213CCE466E}">
      <dsp:nvSpPr>
        <dsp:cNvPr id="0" name=""/>
        <dsp:cNvSpPr/>
      </dsp:nvSpPr>
      <dsp:spPr>
        <a:xfrm>
          <a:off x="8350398" y="298372"/>
          <a:ext cx="2577217" cy="30926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0" rIns="254572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Liquide middelen nemen fors af door het verstrekken van de lening aan de SOAR en de grote investeringen zijn gedaan.</a:t>
          </a:r>
          <a:endParaRPr lang="en-US" sz="1200" kern="1200"/>
        </a:p>
      </dsp:txBody>
      <dsp:txXfrm>
        <a:off x="8350398" y="1535436"/>
        <a:ext cx="2577217" cy="1855596"/>
      </dsp:txXfrm>
    </dsp:sp>
    <dsp:sp modelId="{F1D94F5B-51AE-6843-866F-F5302301F111}">
      <dsp:nvSpPr>
        <dsp:cNvPr id="0" name=""/>
        <dsp:cNvSpPr/>
      </dsp:nvSpPr>
      <dsp:spPr>
        <a:xfrm>
          <a:off x="8350398" y="298372"/>
          <a:ext cx="2577217" cy="12370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572" tIns="165100" rIns="254572" bIns="16510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04</a:t>
          </a:r>
        </a:p>
      </dsp:txBody>
      <dsp:txXfrm>
        <a:off x="8350398" y="298372"/>
        <a:ext cx="2577217" cy="1237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CEEF1-3F52-DFF4-B0B1-2EDDD437B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EB9C596-8D79-294B-9280-66ACAB4C7C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F29579-BC06-7B1E-5A8D-695D1DFC3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AD6B38-DAC4-615D-9E2A-52598DEE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E5F737-7D83-BDD5-EA79-A536A0758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277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BA6FB0-A21D-7F3E-39A7-40D7AA7D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9BA3261-D2C3-1A5E-3B11-C77615A41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DC5461-2DE2-6EE9-97AE-CCFCD55B0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7CECAA-A53B-FCAA-6B92-81B2FC8BA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354B779-AC21-9DB6-69B7-D28CB198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77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C114761-168C-8079-A3AA-5B6B7CC901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1B32F00-740D-11DD-C354-BF275236E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3648D5-DB87-F817-4EAA-50201110C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D80DC0-80EA-9506-FB71-F32C68529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02250A-87DA-2123-B584-228CE1D2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29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4C066-1CEA-89D1-C478-8EE11D7CD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E59558-37A7-C180-634A-C62137722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A68D0E-CE91-1BE2-1C62-4F7624E4D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61182A-8062-9E2D-9D82-941A3B316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6A06AD-D999-BED3-C120-35066D8AB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974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7CF1C-E4B1-9362-A247-A0975EF1D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FC4886-9614-1043-51B0-4D01D6DCA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BA27EA-40C7-3BA7-AF92-924B4812C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50DD02-54C6-9E3A-5312-E270FCC1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EC158B-2C59-6251-3E92-6D6418076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52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6E4AA8-898B-B48F-E448-ADF361C16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6D4D21-DD84-C1BC-8DBB-E5D1B530BB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5791026-3C85-6AF6-F287-8BF73972A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004BEFA-E881-7F40-4273-077292A63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70A0D5B-45BE-C555-28E5-0E63D4344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22B6D-B9F2-14C6-1C6F-E96B23981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53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4BCF7F-3A0C-AF84-73BB-BDF612A03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5BE544-2CEB-5D8C-C9EA-1CAD2ACB3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8BAFAC7-6092-5F74-D50C-5B86CAC42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7C4079B-BF7F-9ECD-EC51-3A2A1F3F42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254B8BB-2D81-05A4-EDC8-CE2DC9F482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3AD7186-F2CF-9314-4D59-30DCE6AD2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A41D564-327E-56C1-283F-AE9E224C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DD8DFF5-7BB8-CF37-9A74-65133F48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491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392624-3EDD-87F6-85F9-898D22486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66C2879-8729-CAA6-34AE-908099DEA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8BC3DAF-54D7-033E-1B5C-E03C81BA0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6186EF8-834C-DB2F-C219-5CE93846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94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CC80AD6-0E2B-348F-81D8-D399557F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44AA1F5-8F90-63A7-7EC7-D2E819DA8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2FD031D-3998-4BB5-1665-0285409F4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066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CE60F-DC97-2F39-00F3-387FD7C8B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89EE73-529E-6AF1-F130-884539A5B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743E12-3B8D-08D1-220D-4138AF9C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86A5487-1037-A9D4-7BDD-F3A586176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D284D0D-A031-3BAE-D437-E3CDFC9AD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29FAC6-8572-9F3C-16E5-0C94AA7A9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506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B8C31-3FDD-336F-472C-01FC7F046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BE26564-C0A7-7031-6AA2-A0DBF7FF04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EA15C3B-8CDD-6679-544E-4CBD51663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0563FC-FC3E-BC11-33D1-003324182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2217E5-5D1F-CDAB-1FD0-46F44A8B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0207950-3BAC-327C-DF50-691E7848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181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AC8AFD4-7569-A245-F47B-FCF58B6D9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5246BDE-FCFB-0EBA-44BB-06643AFE1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F2C0BA-3CC9-FA6E-9250-A33D8B44B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2CFA37-9C64-4C97-9814-7E3B2C228074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C203D0-3590-0BDD-3656-CCF1E55506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AC8925-CC6E-E662-E78C-162057EA2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0B0194-BDC8-4129-9D39-52A1A345A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87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183E0D-E790-9A26-1E02-7C53D0E13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nl-NL" sz="4800">
                <a:solidFill>
                  <a:srgbClr val="FFFFFF"/>
                </a:solidFill>
              </a:rPr>
              <a:t>Financieel jaarverslag 2023 en begroting 2024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761B97-1C58-DB9F-4D21-0CF99F9F7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nl-NL" dirty="0" err="1"/>
              <a:t>Fortius</a:t>
            </a:r>
            <a:r>
              <a:rPr lang="nl-NL" dirty="0"/>
              <a:t> 2024</a:t>
            </a:r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A4E8B29-C895-CBF6-6547-F4583516D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5937" y="4350528"/>
            <a:ext cx="2508380" cy="2508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23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FB9BE42-2536-7AC9-16CE-728040CCD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>
                <a:solidFill>
                  <a:srgbClr val="FFFFFF"/>
                </a:solidFill>
              </a:rPr>
              <a:t>Financieel jaarverslag 2023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14F024D-9928-502E-2BE4-D23868A41F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68046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7354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7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8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Rectangle 8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4D5344-030B-E841-E6E3-33085CB42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Resultaat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2023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081347B-3E70-110C-7DAA-E78BDD1890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137" y="408055"/>
            <a:ext cx="6786246" cy="5545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22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040532B1-7622-4602-B898-5C84C974A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EBC75B0-D5AF-40AB-915B-EBC590D74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0D16B3C-0901-4FFD-9DBF-5BC78ABC0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369" y="0"/>
            <a:ext cx="7734487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49CA2C-9593-4085-9ED2-049819E74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307778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chemeClr val="accent1">
                  <a:lumMod val="50000"/>
                  <a:alpha val="72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5565C0A-7ECE-40E2-FD42-0DE3C3B05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302699"/>
            <a:ext cx="10030023" cy="991080"/>
          </a:xfrm>
        </p:spPr>
        <p:txBody>
          <a:bodyPr anchor="ctr">
            <a:normAutofit/>
          </a:bodyPr>
          <a:lstStyle/>
          <a:p>
            <a:endParaRPr lang="nl-NL" sz="4000">
              <a:solidFill>
                <a:srgbClr val="FFFFFF"/>
              </a:solidFill>
            </a:endParaRPr>
          </a:p>
        </p:txBody>
      </p:sp>
      <p:pic>
        <p:nvPicPr>
          <p:cNvPr id="11" name="Afbeelding 10" descr="Afbeelding met tekst, schermopname, Lettertype, diagram&#10;&#10;Automatisch gegenereerde beschrijving">
            <a:extLst>
              <a:ext uri="{FF2B5EF4-FFF2-40B4-BE49-F238E27FC236}">
                <a16:creationId xmlns:a16="http://schemas.microsoft.com/office/drawing/2014/main" id="{149BCBD1-51A5-5FB2-62D4-8A7D6ED24F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9" r="14396" b="3"/>
          <a:stretch/>
        </p:blipFill>
        <p:spPr>
          <a:xfrm>
            <a:off x="7929234" y="1878160"/>
            <a:ext cx="4021576" cy="4021607"/>
          </a:xfrm>
          <a:prstGeom prst="rect">
            <a:avLst/>
          </a:prstGeom>
        </p:spPr>
      </p:pic>
      <p:pic>
        <p:nvPicPr>
          <p:cNvPr id="9" name="Afbeelding 8" descr="Afbeelding met tekst, schermopname, Lettertype, diagram&#10;&#10;Automatisch gegenereerde beschrijving">
            <a:extLst>
              <a:ext uri="{FF2B5EF4-FFF2-40B4-BE49-F238E27FC236}">
                <a16:creationId xmlns:a16="http://schemas.microsoft.com/office/drawing/2014/main" id="{9889BD2B-AED2-064F-60EA-795615F56D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79" r="14897" b="-7"/>
          <a:stretch/>
        </p:blipFill>
        <p:spPr>
          <a:xfrm>
            <a:off x="4446047" y="1799742"/>
            <a:ext cx="3881123" cy="3881138"/>
          </a:xfrm>
          <a:prstGeom prst="rect">
            <a:avLst/>
          </a:prstGeom>
        </p:spPr>
      </p:pic>
      <p:graphicFrame>
        <p:nvGraphicFramePr>
          <p:cNvPr id="3" name="Grafiek 2">
            <a:extLst>
              <a:ext uri="{FF2B5EF4-FFF2-40B4-BE49-F238E27FC236}">
                <a16:creationId xmlns:a16="http://schemas.microsoft.com/office/drawing/2014/main" id="{A465FCA4-BC7B-9211-234F-06D7720771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529127"/>
              </p:ext>
            </p:extLst>
          </p:nvPr>
        </p:nvGraphicFramePr>
        <p:xfrm>
          <a:off x="0" y="1673080"/>
          <a:ext cx="4903304" cy="3911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04887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75741AA-AE92-CD89-5E63-B670D6946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>
                <a:solidFill>
                  <a:srgbClr val="FFFFFF"/>
                </a:solidFill>
              </a:rPr>
              <a:t>Balans per 31-12-2023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A5BB982-94C0-E88E-E999-76AFEB5D95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42603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555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AF6781-AA3A-AD43-C7A5-352FB9C7B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Balans per 31-12-2023</a:t>
            </a:r>
          </a:p>
        </p:txBody>
      </p:sp>
      <p:pic>
        <p:nvPicPr>
          <p:cNvPr id="5" name="Afbeelding 4" descr="Afbeelding met tekst, menu, schermopname, Lettertype&#10;&#10;Automatisch gegenereerde beschrijving">
            <a:extLst>
              <a:ext uri="{FF2B5EF4-FFF2-40B4-BE49-F238E27FC236}">
                <a16:creationId xmlns:a16="http://schemas.microsoft.com/office/drawing/2014/main" id="{7D650BE3-BBBC-A1BB-2722-D33B55D84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718" y="1093694"/>
            <a:ext cx="5583517" cy="4600503"/>
          </a:xfrm>
          <a:prstGeom prst="rect">
            <a:avLst/>
          </a:prstGeom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986330F4-B404-6C67-967B-EADAFD521A09}"/>
              </a:ext>
            </a:extLst>
          </p:cNvPr>
          <p:cNvCxnSpPr/>
          <p:nvPr/>
        </p:nvCxnSpPr>
        <p:spPr>
          <a:xfrm>
            <a:off x="7351059" y="2697363"/>
            <a:ext cx="6006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E21AF50E-149F-DD4A-796E-D0804F6DDC10}"/>
              </a:ext>
            </a:extLst>
          </p:cNvPr>
          <p:cNvCxnSpPr/>
          <p:nvPr/>
        </p:nvCxnSpPr>
        <p:spPr>
          <a:xfrm>
            <a:off x="9801386" y="2237512"/>
            <a:ext cx="6006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7506073A-061D-0A63-D511-3FDB4E7FCE9C}"/>
              </a:ext>
            </a:extLst>
          </p:cNvPr>
          <p:cNvCxnSpPr/>
          <p:nvPr/>
        </p:nvCxnSpPr>
        <p:spPr>
          <a:xfrm>
            <a:off x="7256969" y="5537304"/>
            <a:ext cx="6006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63FCCD83-2A5D-014F-16FC-43E4661F94F7}"/>
              </a:ext>
            </a:extLst>
          </p:cNvPr>
          <p:cNvCxnSpPr/>
          <p:nvPr/>
        </p:nvCxnSpPr>
        <p:spPr>
          <a:xfrm>
            <a:off x="9737776" y="5540500"/>
            <a:ext cx="6006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581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88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90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92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F0B1F5-1F8E-65EA-B7F7-4C15297F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Groei per leden t.b.v. positief resultaat </a:t>
            </a:r>
          </a:p>
        </p:txBody>
      </p:sp>
      <p:pic>
        <p:nvPicPr>
          <p:cNvPr id="10" name="Tijdelijke aanduiding voor inhoud 9" descr="Afbeelding met tekst, schermopname, nummer, Parallel&#10;&#10;Automatisch gegenereerde beschrijving">
            <a:extLst>
              <a:ext uri="{FF2B5EF4-FFF2-40B4-BE49-F238E27FC236}">
                <a16:creationId xmlns:a16="http://schemas.microsoft.com/office/drawing/2014/main" id="{FA0233CF-F30E-0781-CBA0-3898F14717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570" y="467208"/>
            <a:ext cx="4523464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2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A4E37431-20F0-4DD6-84A9-ED2B64494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AE98B72-66C6-4AB4-AF0D-BA830DE86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07EAFC6-733F-403D-BB4D-05A3A2874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7A36730-4CB0-4F61-AD11-A44C97658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46">
            <a:extLst>
              <a:ext uri="{FF2B5EF4-FFF2-40B4-BE49-F238E27FC236}">
                <a16:creationId xmlns:a16="http://schemas.microsoft.com/office/drawing/2014/main" id="{C69C79E1-F916-4929-A4F3-DE763D4BF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48">
            <a:extLst>
              <a:ext uri="{FF2B5EF4-FFF2-40B4-BE49-F238E27FC236}">
                <a16:creationId xmlns:a16="http://schemas.microsoft.com/office/drawing/2014/main" id="{767334AB-16BD-4EC7-8C6B-4B5171600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3687176-7A44-18F6-295E-16F2B8F1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2" y="891652"/>
            <a:ext cx="4412021" cy="30307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Begroting 2024, 2025 en 2026</a:t>
            </a:r>
          </a:p>
        </p:txBody>
      </p:sp>
      <p:pic>
        <p:nvPicPr>
          <p:cNvPr id="7" name="Afbeelding 6" descr="Afbeelding met tekst, schermopname, nummer, menu&#10;&#10;Automatisch gegenereerde beschrijving">
            <a:extLst>
              <a:ext uri="{FF2B5EF4-FFF2-40B4-BE49-F238E27FC236}">
                <a16:creationId xmlns:a16="http://schemas.microsoft.com/office/drawing/2014/main" id="{41AA3C9C-0920-6D68-FA27-9E994900B9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811" y="457199"/>
            <a:ext cx="5574698" cy="589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77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10343</TotalTime>
  <Words>263</Words>
  <Application>Microsoft Office PowerPoint</Application>
  <PresentationFormat>Breedbeeld</PresentationFormat>
  <Paragraphs>25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Kantoorthema</vt:lpstr>
      <vt:lpstr>Financieel jaarverslag 2023 en begroting 2024</vt:lpstr>
      <vt:lpstr>Financieel jaarverslag 2023</vt:lpstr>
      <vt:lpstr>Resultaat 2023</vt:lpstr>
      <vt:lpstr>PowerPoint-presentatie</vt:lpstr>
      <vt:lpstr>Balans per 31-12-2023</vt:lpstr>
      <vt:lpstr>Balans per 31-12-2023</vt:lpstr>
      <vt:lpstr>Groei per leden t.b.v. positief resultaat </vt:lpstr>
      <vt:lpstr>Begroting 2024, 2025 en 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Financieel jaarverslag 2023 en begroting 2024</dc:title>
  <dc:creator>Peter Hamers</dc:creator>
  <cp:lastModifiedBy>Jasper Beljaars</cp:lastModifiedBy>
  <cp:revision>9</cp:revision>
  <dcterms:created xsi:type="dcterms:W3CDTF">2024-03-12T21:03:40Z</dcterms:created>
  <dcterms:modified xsi:type="dcterms:W3CDTF">2025-03-18T17:29:26Z</dcterms:modified>
</cp:coreProperties>
</file>